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4D6CE-00E0-4724-B7A3-5AC0BF834ACB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70BC8-1B99-4AE6-BEA2-028D302995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Rv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70BC8-1B99-4AE6-BEA2-028D30299501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Standard states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Solvent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state is chosen that the pure liquid solvent at the given temperature and at a total pressure of 1 </a:t>
            </a:r>
            <a:r>
              <a:rPr lang="en-US" dirty="0" err="1" smtClean="0"/>
              <a:t>atm</a:t>
            </a:r>
            <a:r>
              <a:rPr lang="en-US" dirty="0" smtClean="0"/>
              <a:t>, has unit activity</a:t>
            </a:r>
          </a:p>
          <a:p>
            <a:r>
              <a:rPr lang="en-US" dirty="0" smtClean="0"/>
              <a:t>Letf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.</a:t>
            </a:r>
            <a:r>
              <a:rPr lang="en-US" dirty="0" smtClean="0"/>
              <a:t> be fugacity of pure solvent</a:t>
            </a:r>
          </a:p>
          <a:p>
            <a:r>
              <a:rPr lang="en-US" dirty="0" smtClean="0"/>
              <a:t>Pure  solvents under these conditions is the standard state so f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.</a:t>
            </a:r>
            <a:r>
              <a:rPr lang="en-US" dirty="0" smtClean="0"/>
              <a:t> = f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o</a:t>
            </a:r>
          </a:p>
          <a:p>
            <a:r>
              <a:rPr lang="en-US" dirty="0" smtClean="0"/>
              <a:t>On adding solute, if fugacity of solvent becomes f</a:t>
            </a:r>
            <a:r>
              <a:rPr lang="en-US" baseline="-25000" dirty="0" smtClean="0"/>
              <a:t>1</a:t>
            </a:r>
            <a:r>
              <a:rPr lang="en-US" dirty="0" smtClean="0"/>
              <a:t>, f</a:t>
            </a:r>
            <a:r>
              <a:rPr lang="en-US" baseline="-25000" dirty="0" smtClean="0"/>
              <a:t>1</a:t>
            </a:r>
            <a:r>
              <a:rPr lang="en-US" dirty="0" smtClean="0"/>
              <a:t>&lt;f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o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Therefore activity in this case is a</a:t>
            </a:r>
            <a:r>
              <a:rPr lang="en-US" baseline="-25000" dirty="0" smtClean="0"/>
              <a:t>1</a:t>
            </a:r>
            <a:r>
              <a:rPr lang="en-US" dirty="0" smtClean="0"/>
              <a:t> = f</a:t>
            </a:r>
            <a:r>
              <a:rPr lang="en-US" baseline="-25000" dirty="0" smtClean="0"/>
              <a:t>1</a:t>
            </a:r>
            <a:r>
              <a:rPr lang="en-US" dirty="0" smtClean="0"/>
              <a:t>/f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o</a:t>
            </a:r>
          </a:p>
          <a:p>
            <a:pPr>
              <a:buNone/>
            </a:pPr>
            <a:r>
              <a:rPr lang="en-US" i="1" u="sng" dirty="0" smtClean="0"/>
              <a:t>    For an ideal solution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 = f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o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= f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.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</a:p>
          <a:p>
            <a:r>
              <a:rPr lang="en-US" dirty="0" smtClean="0"/>
              <a:t>So a</a:t>
            </a:r>
            <a:r>
              <a:rPr lang="en-US" baseline="-25000" dirty="0" smtClean="0"/>
              <a:t>1</a:t>
            </a:r>
            <a:r>
              <a:rPr lang="en-US" dirty="0" smtClean="0"/>
              <a:t> = f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o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/f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o</a:t>
            </a:r>
            <a:r>
              <a:rPr lang="en-US" dirty="0" smtClean="0"/>
              <a:t>  = X</a:t>
            </a:r>
            <a:r>
              <a:rPr lang="en-US" baseline="-25000" dirty="0" smtClean="0"/>
              <a:t>1</a:t>
            </a:r>
            <a:r>
              <a:rPr lang="en-US" dirty="0" smtClean="0"/>
              <a:t>  </a:t>
            </a:r>
            <a:r>
              <a:rPr lang="en-US" dirty="0" err="1" smtClean="0"/>
              <a:t>ie</a:t>
            </a:r>
            <a:r>
              <a:rPr lang="en-US" dirty="0" smtClean="0"/>
              <a:t> a</a:t>
            </a:r>
            <a:r>
              <a:rPr lang="en-US" baseline="-25000" dirty="0" smtClean="0"/>
              <a:t>1</a:t>
            </a:r>
            <a:r>
              <a:rPr lang="en-US" dirty="0" smtClean="0"/>
              <a:t>  = X</a:t>
            </a:r>
            <a:r>
              <a:rPr lang="en-US" baseline="-25000" dirty="0" smtClean="0"/>
              <a:t>1</a:t>
            </a:r>
          </a:p>
          <a:p>
            <a:r>
              <a:rPr lang="en-US" dirty="0" err="1" smtClean="0"/>
              <a:t>i</a:t>
            </a:r>
            <a:r>
              <a:rPr lang="en-US" dirty="0" err="1" smtClean="0"/>
              <a:t>e</a:t>
            </a:r>
            <a:r>
              <a:rPr lang="en-US" dirty="0" smtClean="0"/>
              <a:t> activity of solvent in an ideal solution at 1 </a:t>
            </a:r>
            <a:r>
              <a:rPr lang="en-US" dirty="0" err="1" smtClean="0"/>
              <a:t>atm</a:t>
            </a:r>
            <a:r>
              <a:rPr lang="en-US" dirty="0" smtClean="0"/>
              <a:t> is equal to its mole fraction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u="sng" dirty="0" smtClean="0"/>
              <a:t>    For real solution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Raoult’s</a:t>
            </a:r>
            <a:r>
              <a:rPr lang="en-US" dirty="0" smtClean="0"/>
              <a:t> law not obeyed</a:t>
            </a:r>
          </a:p>
          <a:p>
            <a:r>
              <a:rPr lang="en-US" dirty="0" smtClean="0"/>
              <a:t>So a</a:t>
            </a:r>
            <a:r>
              <a:rPr lang="en-US" baseline="-25000" dirty="0" smtClean="0"/>
              <a:t>1</a:t>
            </a:r>
            <a:r>
              <a:rPr lang="en-US" dirty="0" smtClean="0"/>
              <a:t>/X</a:t>
            </a:r>
            <a:r>
              <a:rPr lang="en-US" baseline="-25000" dirty="0" smtClean="0"/>
              <a:t>1</a:t>
            </a:r>
            <a:r>
              <a:rPr lang="en-US" dirty="0" smtClean="0"/>
              <a:t> differs from unity</a:t>
            </a:r>
          </a:p>
          <a:p>
            <a:r>
              <a:rPr lang="en-US" dirty="0" smtClean="0"/>
              <a:t>Activity coefficient(</a:t>
            </a:r>
            <a:r>
              <a:rPr lang="el-GR" dirty="0" smtClean="0"/>
              <a:t>γ</a:t>
            </a:r>
            <a:r>
              <a:rPr lang="en-US" baseline="-25000" dirty="0" smtClean="0"/>
              <a:t>X</a:t>
            </a:r>
            <a:r>
              <a:rPr lang="en-US" dirty="0" smtClean="0"/>
              <a:t>)   is a measure of the extent of deviation</a:t>
            </a:r>
          </a:p>
          <a:p>
            <a:r>
              <a:rPr lang="en-US" dirty="0" smtClean="0"/>
              <a:t>When </a:t>
            </a:r>
            <a:r>
              <a:rPr lang="el-GR" dirty="0" smtClean="0"/>
              <a:t>γ</a:t>
            </a:r>
            <a:r>
              <a:rPr lang="en-US" baseline="-25000" dirty="0" smtClean="0"/>
              <a:t>X</a:t>
            </a:r>
            <a:r>
              <a:rPr lang="en-US" dirty="0" smtClean="0"/>
              <a:t>  &gt; 1 (a</a:t>
            </a:r>
            <a:r>
              <a:rPr lang="en-US" baseline="-25000" dirty="0" smtClean="0"/>
              <a:t>1</a:t>
            </a:r>
            <a:r>
              <a:rPr lang="en-US" dirty="0" smtClean="0"/>
              <a:t>&gt;X</a:t>
            </a:r>
            <a:r>
              <a:rPr lang="en-US" baseline="-25000" dirty="0" smtClean="0"/>
              <a:t>1</a:t>
            </a:r>
            <a:r>
              <a:rPr lang="en-US" dirty="0" smtClean="0"/>
              <a:t>)   - system shows positive deviation</a:t>
            </a:r>
          </a:p>
          <a:p>
            <a:r>
              <a:rPr lang="en-US" dirty="0" smtClean="0"/>
              <a:t>When </a:t>
            </a:r>
            <a:r>
              <a:rPr lang="el-GR" dirty="0" smtClean="0"/>
              <a:t>γ</a:t>
            </a:r>
            <a:r>
              <a:rPr lang="en-US" baseline="-25000" dirty="0" smtClean="0"/>
              <a:t>X</a:t>
            </a:r>
            <a:r>
              <a:rPr lang="en-US" dirty="0" smtClean="0"/>
              <a:t>  </a:t>
            </a:r>
            <a:r>
              <a:rPr lang="en-US" dirty="0" smtClean="0"/>
              <a:t>&lt;1  - negative deviation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Activity coefficient of ‘j’ , </a:t>
            </a:r>
            <a:r>
              <a:rPr lang="el-GR" dirty="0" smtClean="0"/>
              <a:t>γ</a:t>
            </a:r>
            <a:r>
              <a:rPr lang="en-US" baseline="-25000" dirty="0" smtClean="0"/>
              <a:t>j</a:t>
            </a:r>
            <a:r>
              <a:rPr lang="en-US" dirty="0" smtClean="0"/>
              <a:t>  =</a:t>
            </a:r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/</a:t>
            </a:r>
            <a:r>
              <a:rPr lang="en-US" dirty="0" err="1" smtClean="0"/>
              <a:t>X</a:t>
            </a:r>
            <a:r>
              <a:rPr lang="en-US" baseline="-25000" dirty="0" err="1" smtClean="0"/>
              <a:t>j</a:t>
            </a:r>
            <a:r>
              <a:rPr lang="en-US" dirty="0" smtClean="0"/>
              <a:t>   is   called   rational activity coefficient of ‘j’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different standard states are chosen depending circumstances.</a:t>
            </a:r>
          </a:p>
          <a:p>
            <a:r>
              <a:rPr lang="en-US" dirty="0" smtClean="0"/>
              <a:t>If solute and solvent are completely miscible in all proportions,</a:t>
            </a:r>
          </a:p>
          <a:p>
            <a:r>
              <a:rPr lang="en-US" dirty="0" smtClean="0"/>
              <a:t>The standard state of the solute is chosen as the pure liquid at atmospheric pressure</a:t>
            </a:r>
          </a:p>
          <a:p>
            <a:r>
              <a:rPr lang="en-US" dirty="0" smtClean="0"/>
              <a:t>This  is the same standard state as for the solvent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Activity coefficient a</a:t>
            </a:r>
            <a:r>
              <a:rPr lang="en-US" baseline="-25000" dirty="0" smtClean="0"/>
              <a:t>2</a:t>
            </a:r>
            <a:r>
              <a:rPr lang="en-US" dirty="0" smtClean="0"/>
              <a:t>/X</a:t>
            </a:r>
            <a:r>
              <a:rPr lang="en-US" baseline="-25000" dirty="0" smtClean="0"/>
              <a:t>2</a:t>
            </a:r>
            <a:r>
              <a:rPr lang="en-US" dirty="0" smtClean="0"/>
              <a:t> approaches one as X</a:t>
            </a:r>
            <a:r>
              <a:rPr lang="en-US" baseline="-25000" dirty="0" smtClean="0"/>
              <a:t>1</a:t>
            </a:r>
            <a:r>
              <a:rPr lang="en-US" dirty="0" smtClean="0"/>
              <a:t> tends to one</a:t>
            </a:r>
          </a:p>
          <a:p>
            <a:r>
              <a:rPr lang="en-US" dirty="0" smtClean="0"/>
              <a:t>If the solute has a limited solubility,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different  standard states chosen based on the concentration unit used to express the composition of the solution </a:t>
            </a:r>
          </a:p>
          <a:p>
            <a:pPr>
              <a:buNone/>
            </a:pPr>
            <a:r>
              <a:rPr lang="en-US" dirty="0" smtClean="0"/>
              <a:t>If choice is mole fraction   -   it is referred to as rational system</a:t>
            </a:r>
          </a:p>
          <a:p>
            <a:pPr>
              <a:buNone/>
            </a:pPr>
            <a:r>
              <a:rPr lang="en-US" dirty="0" smtClean="0"/>
              <a:t>If molality/</a:t>
            </a:r>
            <a:r>
              <a:rPr lang="en-US" dirty="0" err="1" smtClean="0"/>
              <a:t>molarity</a:t>
            </a:r>
            <a:r>
              <a:rPr lang="en-US" dirty="0" smtClean="0"/>
              <a:t>  -   practical system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Rational system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mole fraction of solute is X</a:t>
            </a:r>
            <a:r>
              <a:rPr lang="en-US" baseline="-25000" dirty="0" smtClean="0"/>
              <a:t>2</a:t>
            </a:r>
          </a:p>
          <a:p>
            <a:r>
              <a:rPr lang="en-US" dirty="0" smtClean="0"/>
              <a:t>Henry’s law is applicable to solute   , f</a:t>
            </a:r>
            <a:r>
              <a:rPr lang="en-US" baseline="-25000" dirty="0" smtClean="0"/>
              <a:t>2</a:t>
            </a:r>
            <a:r>
              <a:rPr lang="en-US" dirty="0" smtClean="0"/>
              <a:t> =kX</a:t>
            </a:r>
            <a:r>
              <a:rPr lang="en-US" baseline="-25000" dirty="0" smtClean="0"/>
              <a:t>2</a:t>
            </a:r>
          </a:p>
          <a:p>
            <a:r>
              <a:rPr lang="en-US" dirty="0" smtClean="0"/>
              <a:t>So standard state for solute is chosen in such a way that in a dilute solution the activity becomes equal to mole fraction of the solute</a:t>
            </a:r>
          </a:p>
          <a:p>
            <a:r>
              <a:rPr lang="en-US" dirty="0" smtClean="0"/>
              <a:t>Thus a</a:t>
            </a:r>
            <a:r>
              <a:rPr lang="en-US" baseline="-25000" dirty="0" smtClean="0"/>
              <a:t>2</a:t>
            </a:r>
            <a:r>
              <a:rPr lang="en-US" dirty="0" smtClean="0"/>
              <a:t>/X</a:t>
            </a:r>
            <a:r>
              <a:rPr lang="en-US" baseline="-25000" dirty="0" smtClean="0"/>
              <a:t>2</a:t>
            </a:r>
            <a:r>
              <a:rPr lang="en-US" dirty="0" smtClean="0"/>
              <a:t> tends to one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as X</a:t>
            </a:r>
            <a:r>
              <a:rPr lang="en-US" baseline="-25000" dirty="0" smtClean="0"/>
              <a:t>2</a:t>
            </a:r>
            <a:r>
              <a:rPr lang="en-US" dirty="0" smtClean="0"/>
              <a:t> tends to zero (1)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Figure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very dilute solution as X</a:t>
            </a:r>
            <a:r>
              <a:rPr lang="en-US" baseline="-25000" dirty="0" smtClean="0"/>
              <a:t>2</a:t>
            </a:r>
            <a:r>
              <a:rPr lang="en-US" dirty="0" smtClean="0"/>
              <a:t> tends to zero actual cure merges with Henry’s law line</a:t>
            </a:r>
          </a:p>
          <a:p>
            <a:r>
              <a:rPr lang="en-US" dirty="0" smtClean="0"/>
              <a:t>Since   a</a:t>
            </a:r>
            <a:r>
              <a:rPr lang="en-US" baseline="-25000" dirty="0" smtClean="0"/>
              <a:t>2</a:t>
            </a:r>
            <a:r>
              <a:rPr lang="en-US" dirty="0" smtClean="0"/>
              <a:t>   = f</a:t>
            </a:r>
            <a:r>
              <a:rPr lang="en-US" baseline="-25000" dirty="0" smtClean="0"/>
              <a:t>2</a:t>
            </a:r>
            <a:r>
              <a:rPr lang="en-US" dirty="0" smtClean="0"/>
              <a:t>/f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o</a:t>
            </a:r>
            <a:r>
              <a:rPr lang="en-US" dirty="0" smtClean="0"/>
              <a:t>   (2)</a:t>
            </a:r>
          </a:p>
          <a:p>
            <a:r>
              <a:rPr lang="en-US" dirty="0" smtClean="0"/>
              <a:t>So (1) can be written as</a:t>
            </a:r>
          </a:p>
          <a:p>
            <a:r>
              <a:rPr lang="en-US" dirty="0" smtClean="0"/>
              <a:t>Lim X</a:t>
            </a:r>
            <a:r>
              <a:rPr lang="en-US" baseline="-25000" dirty="0" smtClean="0"/>
              <a:t>2</a:t>
            </a:r>
            <a:r>
              <a:rPr lang="en-US" dirty="0" smtClean="0"/>
              <a:t>→ 0   a</a:t>
            </a:r>
            <a:r>
              <a:rPr lang="en-US" baseline="-25000" dirty="0" smtClean="0"/>
              <a:t>2</a:t>
            </a:r>
            <a:r>
              <a:rPr lang="en-US" dirty="0" smtClean="0"/>
              <a:t>/X</a:t>
            </a:r>
            <a:r>
              <a:rPr lang="en-US" baseline="-25000" dirty="0" smtClean="0"/>
              <a:t>2</a:t>
            </a:r>
            <a:r>
              <a:rPr lang="en-US" dirty="0" smtClean="0"/>
              <a:t>   = </a:t>
            </a:r>
            <a:r>
              <a:rPr lang="en-US" dirty="0" smtClean="0"/>
              <a:t>Lim </a:t>
            </a:r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 →  0   f</a:t>
            </a:r>
            <a:r>
              <a:rPr lang="en-US" baseline="-25000" dirty="0" smtClean="0"/>
              <a:t>2</a:t>
            </a:r>
            <a:r>
              <a:rPr lang="en-US" dirty="0" smtClean="0"/>
              <a:t>/f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o</a:t>
            </a:r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   = 1   								(3)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Since Henry’s law is also applicable to solute</a:t>
            </a:r>
          </a:p>
          <a:p>
            <a:r>
              <a:rPr lang="en-US" dirty="0" smtClean="0"/>
              <a:t>In very dilute solution  Lim X</a:t>
            </a:r>
            <a:r>
              <a:rPr lang="en-US" baseline="-25000" dirty="0" smtClean="0"/>
              <a:t>2</a:t>
            </a:r>
            <a:r>
              <a:rPr lang="en-US" dirty="0" smtClean="0"/>
              <a:t>→ 0 f</a:t>
            </a:r>
            <a:r>
              <a:rPr lang="en-US" baseline="-25000" dirty="0" smtClean="0"/>
              <a:t>2</a:t>
            </a:r>
            <a:r>
              <a:rPr lang="en-US" dirty="0" smtClean="0"/>
              <a:t>/X</a:t>
            </a:r>
            <a:r>
              <a:rPr lang="en-US" baseline="-25000" dirty="0" smtClean="0"/>
              <a:t>2</a:t>
            </a:r>
            <a:r>
              <a:rPr lang="en-US" dirty="0" smtClean="0"/>
              <a:t>  for solid line = limiting slope   = k</a:t>
            </a:r>
          </a:p>
          <a:p>
            <a:r>
              <a:rPr lang="en-US" dirty="0" smtClean="0"/>
              <a:t>For Henry’s line (dotted) </a:t>
            </a:r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→ 0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Lim X</a:t>
            </a:r>
            <a:r>
              <a:rPr lang="en-US" baseline="-25000" dirty="0" smtClean="0"/>
              <a:t>2</a:t>
            </a:r>
            <a:r>
              <a:rPr lang="en-US" dirty="0" smtClean="0"/>
              <a:t>→ 0 </a:t>
            </a:r>
            <a:r>
              <a:rPr lang="en-US" dirty="0" smtClean="0"/>
              <a:t>f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1</a:t>
            </a:r>
            <a:r>
              <a:rPr lang="en-US" dirty="0" smtClean="0"/>
              <a:t>/X</a:t>
            </a:r>
            <a:r>
              <a:rPr lang="en-US" baseline="-25000" dirty="0" smtClean="0"/>
              <a:t>2</a:t>
            </a:r>
            <a:r>
              <a:rPr lang="en-US" dirty="0" smtClean="0"/>
              <a:t> = k   (4)</a:t>
            </a:r>
          </a:p>
          <a:p>
            <a:pPr>
              <a:buNone/>
            </a:pPr>
            <a:r>
              <a:rPr lang="en-US" dirty="0" smtClean="0"/>
              <a:t>Therefore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Lim X</a:t>
            </a:r>
            <a:r>
              <a:rPr lang="en-US" baseline="-25000" dirty="0" smtClean="0"/>
              <a:t>2</a:t>
            </a:r>
            <a:r>
              <a:rPr lang="en-US" dirty="0" smtClean="0"/>
              <a:t>→ 0 </a:t>
            </a:r>
            <a:r>
              <a:rPr lang="en-US" dirty="0" smtClean="0"/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/X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= Lim X</a:t>
            </a:r>
            <a:r>
              <a:rPr lang="en-US" baseline="-25000" dirty="0" smtClean="0"/>
              <a:t>2</a:t>
            </a:r>
            <a:r>
              <a:rPr lang="en-US" dirty="0" smtClean="0"/>
              <a:t>→ 0 f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1</a:t>
            </a:r>
            <a:r>
              <a:rPr lang="en-US" dirty="0" smtClean="0"/>
              <a:t>/X</a:t>
            </a:r>
            <a:r>
              <a:rPr lang="en-US" baseline="-25000" dirty="0" smtClean="0"/>
              <a:t>2</a:t>
            </a:r>
            <a:r>
              <a:rPr lang="en-US" dirty="0" smtClean="0"/>
              <a:t> = k </a:t>
            </a:r>
            <a:r>
              <a:rPr lang="en-US" dirty="0" smtClean="0"/>
              <a:t>   (5)</a:t>
            </a:r>
          </a:p>
          <a:p>
            <a:pPr>
              <a:buNone/>
            </a:pPr>
            <a:r>
              <a:rPr lang="en-US" dirty="0" smtClean="0"/>
              <a:t>Since f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1</a:t>
            </a:r>
            <a:r>
              <a:rPr lang="en-US" dirty="0" smtClean="0"/>
              <a:t> = kX</a:t>
            </a:r>
            <a:r>
              <a:rPr lang="en-US" baseline="-25000" dirty="0" smtClean="0"/>
              <a:t>2</a:t>
            </a:r>
            <a:r>
              <a:rPr lang="en-US" dirty="0" smtClean="0"/>
              <a:t>  (5)  becomes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Lim </a:t>
            </a:r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→ 0 </a:t>
            </a:r>
            <a:r>
              <a:rPr lang="en-US" dirty="0" smtClean="0"/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/kX</a:t>
            </a:r>
            <a:r>
              <a:rPr lang="en-US" baseline="-25000" dirty="0" smtClean="0"/>
              <a:t>2</a:t>
            </a:r>
            <a:r>
              <a:rPr lang="en-US" dirty="0" smtClean="0"/>
              <a:t>  =1  (6)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(3) &amp; (6)should hold good simultaneously f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o</a:t>
            </a:r>
            <a:r>
              <a:rPr lang="en-US" dirty="0" smtClean="0"/>
              <a:t> = k </a:t>
            </a:r>
          </a:p>
          <a:p>
            <a:r>
              <a:rPr lang="en-US" dirty="0" smtClean="0"/>
              <a:t>Form figure , this state  can be found by extrapolating the dotted line to a concentration X</a:t>
            </a:r>
            <a:r>
              <a:rPr lang="en-US" baseline="-25000" dirty="0" smtClean="0"/>
              <a:t>2</a:t>
            </a:r>
            <a:r>
              <a:rPr lang="en-US" dirty="0" smtClean="0"/>
              <a:t> =1</a:t>
            </a:r>
          </a:p>
          <a:p>
            <a:r>
              <a:rPr lang="en-US" dirty="0" smtClean="0"/>
              <a:t>From Henry’s law f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1</a:t>
            </a:r>
            <a:r>
              <a:rPr lang="en-US" dirty="0" smtClean="0"/>
              <a:t> = k X</a:t>
            </a:r>
            <a:r>
              <a:rPr lang="en-US" baseline="-25000" dirty="0" smtClean="0"/>
              <a:t>2</a:t>
            </a:r>
            <a:r>
              <a:rPr lang="en-US" dirty="0" smtClean="0"/>
              <a:t>, when X</a:t>
            </a:r>
            <a:r>
              <a:rPr lang="en-US" baseline="-25000" dirty="0" smtClean="0"/>
              <a:t>2</a:t>
            </a:r>
            <a:r>
              <a:rPr lang="en-US" dirty="0" smtClean="0"/>
              <a:t> = 1, f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1</a:t>
            </a:r>
            <a:r>
              <a:rPr lang="en-US" dirty="0" smtClean="0"/>
              <a:t> = k</a:t>
            </a:r>
          </a:p>
          <a:p>
            <a:r>
              <a:rPr lang="en-US" dirty="0" smtClean="0"/>
              <a:t>This fugacity is the standard fugacity for the solute</a:t>
            </a:r>
          </a:p>
          <a:p>
            <a:r>
              <a:rPr lang="en-US" dirty="0" smtClean="0"/>
              <a:t>Standard fugacity f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o</a:t>
            </a:r>
            <a:r>
              <a:rPr lang="en-US" dirty="0" smtClean="0"/>
              <a:t> is a hypothetical quantity and is not equal to the fugacity f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.</a:t>
            </a:r>
            <a:r>
              <a:rPr lang="en-US" dirty="0" smtClean="0"/>
              <a:t>of the pure solute.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Gases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Fugacity of real gases can be measured</a:t>
            </a:r>
          </a:p>
          <a:p>
            <a:r>
              <a:rPr lang="en-US" dirty="0" smtClean="0"/>
              <a:t>So standard states fixed in terms of fugacity</a:t>
            </a:r>
          </a:p>
          <a:p>
            <a:r>
              <a:rPr lang="en-US" dirty="0" smtClean="0"/>
              <a:t>At any fixed temperature, standard state can be defined as one in which the gas has a fugacity of 1 </a:t>
            </a:r>
            <a:r>
              <a:rPr lang="en-US" dirty="0" err="1" smtClean="0"/>
              <a:t>atm</a:t>
            </a:r>
            <a:endParaRPr lang="en-US" dirty="0" smtClean="0"/>
          </a:p>
          <a:p>
            <a:r>
              <a:rPr lang="en-US" dirty="0" smtClean="0"/>
              <a:t>Therefore    a= f/</a:t>
            </a:r>
            <a:r>
              <a:rPr lang="en-US" dirty="0" err="1" smtClean="0"/>
              <a:t>f</a:t>
            </a:r>
            <a:r>
              <a:rPr lang="en-US" baseline="30000" dirty="0" err="1" smtClean="0"/>
              <a:t>o</a:t>
            </a:r>
            <a:r>
              <a:rPr lang="en-US" dirty="0" smtClean="0"/>
              <a:t> =f   since </a:t>
            </a:r>
            <a:r>
              <a:rPr lang="en-US" dirty="0" err="1" smtClean="0"/>
              <a:t>f</a:t>
            </a:r>
            <a:r>
              <a:rPr lang="en-US" baseline="30000" dirty="0" err="1" smtClean="0"/>
              <a:t>o</a:t>
            </a:r>
            <a:r>
              <a:rPr lang="en-US" baseline="30000" dirty="0" smtClean="0"/>
              <a:t> </a:t>
            </a:r>
            <a:r>
              <a:rPr lang="en-US" dirty="0" smtClean="0"/>
              <a:t>= 1 </a:t>
            </a:r>
            <a:r>
              <a:rPr lang="en-US" dirty="0" err="1" smtClean="0"/>
              <a:t>atm</a:t>
            </a:r>
            <a:endParaRPr lang="en-US" dirty="0" smtClean="0"/>
          </a:p>
          <a:p>
            <a:r>
              <a:rPr lang="en-US" dirty="0" err="1" smtClean="0"/>
              <a:t>i</a:t>
            </a:r>
            <a:r>
              <a:rPr lang="en-US" dirty="0" err="1" smtClean="0"/>
              <a:t>e</a:t>
            </a:r>
            <a:r>
              <a:rPr lang="en-US" dirty="0" smtClean="0"/>
              <a:t> activity and fugacity are same</a:t>
            </a:r>
          </a:p>
          <a:p>
            <a:r>
              <a:rPr lang="en-US" dirty="0" smtClean="0"/>
              <a:t>figure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Standard state for the solute is chosen as the hypothetical liquid solution at the given temperature  and 1 </a:t>
            </a:r>
            <a:r>
              <a:rPr lang="en-US" dirty="0" err="1" smtClean="0"/>
              <a:t>atm</a:t>
            </a:r>
            <a:r>
              <a:rPr lang="en-US" dirty="0" smtClean="0"/>
              <a:t> total pressure – mole fraction  of solute is unity and behaves ideally obeying Henry’s law</a:t>
            </a:r>
          </a:p>
          <a:p>
            <a:r>
              <a:rPr lang="en-US" dirty="0" smtClean="0"/>
              <a:t>If this law is obeyed  over entire range of composition X</a:t>
            </a:r>
            <a:r>
              <a:rPr lang="en-US" baseline="-25000" dirty="0" smtClean="0"/>
              <a:t>2</a:t>
            </a:r>
            <a:r>
              <a:rPr lang="en-US" dirty="0" smtClean="0"/>
              <a:t> = 0 to 1 </a:t>
            </a:r>
          </a:p>
          <a:p>
            <a:pPr>
              <a:buNone/>
            </a:pPr>
            <a:r>
              <a:rPr lang="en-US" dirty="0" smtClean="0"/>
              <a:t>Then</a:t>
            </a:r>
          </a:p>
          <a:p>
            <a:pPr>
              <a:buNone/>
            </a:pPr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= f</a:t>
            </a:r>
            <a:r>
              <a:rPr lang="en-US" baseline="-25000" dirty="0" smtClean="0"/>
              <a:t>2</a:t>
            </a:r>
            <a:r>
              <a:rPr lang="en-US" dirty="0" smtClean="0"/>
              <a:t>/f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o</a:t>
            </a:r>
            <a:r>
              <a:rPr lang="en-US" dirty="0" smtClean="0"/>
              <a:t>  = f</a:t>
            </a:r>
            <a:r>
              <a:rPr lang="en-US" baseline="-25000" dirty="0" smtClean="0"/>
              <a:t>2</a:t>
            </a:r>
            <a:r>
              <a:rPr lang="en-US" dirty="0" smtClean="0"/>
              <a:t>/k =kX</a:t>
            </a:r>
            <a:r>
              <a:rPr lang="en-US" baseline="-25000" dirty="0" smtClean="0"/>
              <a:t>2</a:t>
            </a:r>
            <a:r>
              <a:rPr lang="en-US" dirty="0" smtClean="0"/>
              <a:t>/k =X</a:t>
            </a:r>
            <a:r>
              <a:rPr lang="en-US" baseline="-25000" dirty="0" smtClean="0"/>
              <a:t>2</a:t>
            </a:r>
            <a:r>
              <a:rPr lang="en-US" dirty="0" smtClean="0"/>
              <a:t>    (7)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Thus as X</a:t>
            </a:r>
            <a:r>
              <a:rPr lang="en-US" baseline="-25000" dirty="0" smtClean="0"/>
              <a:t>2</a:t>
            </a:r>
            <a:r>
              <a:rPr lang="en-US" dirty="0" smtClean="0"/>
              <a:t> → 1    a</a:t>
            </a:r>
            <a:r>
              <a:rPr lang="en-US" baseline="-25000" dirty="0" smtClean="0"/>
              <a:t>2</a:t>
            </a:r>
            <a:r>
              <a:rPr lang="en-US" dirty="0" smtClean="0"/>
              <a:t> becomes unity and the activity at  any other concentration will be equal to X</a:t>
            </a:r>
            <a:r>
              <a:rPr lang="en-US" baseline="-25000" dirty="0" smtClean="0"/>
              <a:t>2</a:t>
            </a:r>
          </a:p>
          <a:p>
            <a:r>
              <a:rPr lang="en-US" dirty="0" smtClean="0"/>
              <a:t>The activity of the pure solute a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. </a:t>
            </a:r>
            <a:r>
              <a:rPr lang="en-US" dirty="0" smtClean="0"/>
              <a:t>is different from a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o</a:t>
            </a:r>
          </a:p>
          <a:p>
            <a:r>
              <a:rPr lang="en-US" dirty="0" smtClean="0"/>
              <a:t>For any mole fraction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j</a:t>
            </a:r>
            <a:r>
              <a:rPr lang="en-US" dirty="0" smtClean="0"/>
              <a:t>,</a:t>
            </a:r>
            <a:r>
              <a:rPr lang="el-GR" dirty="0" smtClean="0"/>
              <a:t>γ</a:t>
            </a:r>
            <a:r>
              <a:rPr lang="en-US" baseline="-25000" dirty="0" smtClean="0"/>
              <a:t>X</a:t>
            </a:r>
            <a:r>
              <a:rPr lang="en-US" dirty="0" smtClean="0"/>
              <a:t>   is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/</a:t>
            </a:r>
            <a:r>
              <a:rPr lang="en-US" dirty="0" err="1" smtClean="0"/>
              <a:t>X</a:t>
            </a:r>
            <a:r>
              <a:rPr lang="en-US" baseline="-25000" dirty="0" err="1" smtClean="0"/>
              <a:t>j</a:t>
            </a:r>
            <a:endParaRPr lang="en-US" baseline="-25000" dirty="0" smtClean="0"/>
          </a:p>
          <a:p>
            <a:r>
              <a:rPr lang="en-US" dirty="0" smtClean="0"/>
              <a:t>For a solution behaving ideally over the whole range of concentration the activity will be equal to its mole fraction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non – ideal solution the standard state has no reality  and it is preferable define the standard state in terms of reference state.</a:t>
            </a:r>
          </a:p>
          <a:p>
            <a:r>
              <a:rPr lang="en-US" dirty="0" smtClean="0"/>
              <a:t>The activity coefficient becomes equal to unity as X</a:t>
            </a:r>
            <a:r>
              <a:rPr lang="en-US" baseline="-25000" dirty="0" smtClean="0"/>
              <a:t>2</a:t>
            </a:r>
            <a:r>
              <a:rPr lang="en-US" dirty="0" smtClean="0"/>
              <a:t> → 0</a:t>
            </a:r>
          </a:p>
          <a:p>
            <a:r>
              <a:rPr lang="en-US" dirty="0" smtClean="0"/>
              <a:t>Thus possible to choose the infinitely dilute solution as the reference state, Such that as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X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→ </a:t>
            </a:r>
            <a:r>
              <a:rPr lang="en-US" dirty="0" smtClean="0"/>
              <a:t>0, </a:t>
            </a:r>
            <a:r>
              <a:rPr lang="el-GR" dirty="0" smtClean="0"/>
              <a:t>γ</a:t>
            </a:r>
            <a:r>
              <a:rPr lang="en-US" baseline="-25000" dirty="0" smtClean="0"/>
              <a:t>X</a:t>
            </a:r>
            <a:r>
              <a:rPr lang="en-US" dirty="0" smtClean="0"/>
              <a:t> </a:t>
            </a:r>
            <a:r>
              <a:rPr lang="en-US" dirty="0" smtClean="0"/>
              <a:t>→ 1</a:t>
            </a:r>
            <a:r>
              <a:rPr lang="en-US" dirty="0" smtClean="0"/>
              <a:t>   or 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→ </a:t>
            </a:r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Practical system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Molality is widely used to express concentration than mole fraction</a:t>
            </a:r>
          </a:p>
          <a:p>
            <a:r>
              <a:rPr lang="en-US" dirty="0" smtClean="0"/>
              <a:t>In very dilute solution molality is proportional to mole fraction</a:t>
            </a:r>
          </a:p>
          <a:p>
            <a:r>
              <a:rPr lang="en-US" dirty="0" smtClean="0"/>
              <a:t>Henry’s law is valid under these conditions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</a:t>
            </a:r>
            <a:r>
              <a:rPr lang="en-US" dirty="0" err="1" smtClean="0"/>
              <a:t>ie</a:t>
            </a:r>
            <a:r>
              <a:rPr lang="en-US" dirty="0" smtClean="0"/>
              <a:t> f</a:t>
            </a:r>
            <a:r>
              <a:rPr lang="en-US" baseline="-25000" dirty="0" smtClean="0"/>
              <a:t>2</a:t>
            </a:r>
            <a:r>
              <a:rPr lang="en-US" dirty="0" smtClean="0"/>
              <a:t> = km</a:t>
            </a:r>
            <a:r>
              <a:rPr lang="en-US" baseline="-25000" dirty="0" smtClean="0"/>
              <a:t>2</a:t>
            </a:r>
          </a:p>
          <a:p>
            <a:r>
              <a:rPr lang="en-US" dirty="0" smtClean="0"/>
              <a:t>If f</a:t>
            </a:r>
            <a:r>
              <a:rPr lang="en-US" baseline="-25000" dirty="0" smtClean="0"/>
              <a:t>2</a:t>
            </a:r>
            <a:r>
              <a:rPr lang="en-US" dirty="0" smtClean="0"/>
              <a:t> is plotted </a:t>
            </a:r>
            <a:r>
              <a:rPr lang="en-US" dirty="0" err="1" smtClean="0"/>
              <a:t>vs</a:t>
            </a:r>
            <a:r>
              <a:rPr lang="en-US" dirty="0" smtClean="0"/>
              <a:t> m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 smtClean="0"/>
              <a:t>k can be obtained from the limiting slope of the curve</a:t>
            </a:r>
          </a:p>
          <a:p>
            <a:r>
              <a:rPr lang="en-US" dirty="0" smtClean="0"/>
              <a:t>figure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choice of standard fugacity should be as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m</a:t>
            </a:r>
            <a:r>
              <a:rPr lang="en-US" baseline="-25000" dirty="0" smtClean="0"/>
              <a:t>2</a:t>
            </a:r>
            <a:r>
              <a:rPr lang="en-US" dirty="0" smtClean="0"/>
              <a:t>→0  , a</a:t>
            </a:r>
            <a:r>
              <a:rPr lang="en-US" baseline="-25000" dirty="0" smtClean="0"/>
              <a:t>2</a:t>
            </a:r>
            <a:r>
              <a:rPr lang="en-US" dirty="0" smtClean="0"/>
              <a:t>/m</a:t>
            </a:r>
            <a:r>
              <a:rPr lang="en-US" baseline="-25000" dirty="0" smtClean="0"/>
              <a:t>2</a:t>
            </a:r>
            <a:r>
              <a:rPr lang="en-US" dirty="0" smtClean="0"/>
              <a:t> → 1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or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Lim</a:t>
            </a:r>
            <a:r>
              <a:rPr lang="en-US" dirty="0" smtClean="0"/>
              <a:t> 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→ </a:t>
            </a:r>
            <a:r>
              <a:rPr lang="en-US" dirty="0" smtClean="0"/>
              <a:t>0 a</a:t>
            </a:r>
            <a:r>
              <a:rPr lang="en-US" baseline="-25000" dirty="0" smtClean="0"/>
              <a:t>2</a:t>
            </a:r>
            <a:r>
              <a:rPr lang="en-US" dirty="0" smtClean="0"/>
              <a:t>/m</a:t>
            </a:r>
            <a:r>
              <a:rPr lang="en-US" baseline="-25000" dirty="0" smtClean="0"/>
              <a:t>2</a:t>
            </a:r>
            <a:r>
              <a:rPr lang="en-US" dirty="0" smtClean="0"/>
              <a:t>  = </a:t>
            </a:r>
            <a:r>
              <a:rPr lang="en-US" dirty="0" smtClean="0"/>
              <a:t>Lim 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 → </a:t>
            </a:r>
            <a:r>
              <a:rPr lang="en-US" dirty="0" smtClean="0"/>
              <a:t>0 f</a:t>
            </a:r>
            <a:r>
              <a:rPr lang="en-US" baseline="-25000" dirty="0" smtClean="0"/>
              <a:t>2</a:t>
            </a:r>
            <a:r>
              <a:rPr lang="en-US" dirty="0" smtClean="0"/>
              <a:t>/f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o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   = 1 </a:t>
            </a:r>
          </a:p>
          <a:p>
            <a:pPr>
              <a:buNone/>
            </a:pPr>
            <a:r>
              <a:rPr lang="en-US" dirty="0" smtClean="0"/>
              <a:t>Under such limiting conditions, Henry’s law is valid  </a:t>
            </a:r>
            <a:r>
              <a:rPr lang="en-US" dirty="0" err="1" smtClean="0"/>
              <a:t>ie</a:t>
            </a:r>
            <a:r>
              <a:rPr lang="en-US" dirty="0" smtClean="0"/>
              <a:t> </a:t>
            </a:r>
            <a:r>
              <a:rPr lang="en-US" dirty="0" smtClean="0"/>
              <a:t>Lim m</a:t>
            </a:r>
            <a:r>
              <a:rPr lang="en-US" baseline="-25000" dirty="0" smtClean="0"/>
              <a:t>2</a:t>
            </a:r>
            <a:r>
              <a:rPr lang="en-US" dirty="0" smtClean="0"/>
              <a:t> → 0 f</a:t>
            </a:r>
            <a:r>
              <a:rPr lang="en-US" baseline="-25000" dirty="0" smtClean="0"/>
              <a:t>2</a:t>
            </a:r>
            <a:r>
              <a:rPr lang="en-US" dirty="0" smtClean="0"/>
              <a:t>/f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o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   = </a:t>
            </a:r>
            <a:r>
              <a:rPr lang="en-US" dirty="0" smtClean="0"/>
              <a:t>0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standard state of the solute is the state, which at the fugacity that the solute of unit molality would have , Henry’s law is obeyed at this concentration</a:t>
            </a:r>
          </a:p>
          <a:p>
            <a:r>
              <a:rPr lang="en-US" dirty="0" smtClean="0"/>
              <a:t>With increasing dilution – solute approaches ideal behaviour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similar cure can be obtained by plotting 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m</a:t>
            </a:r>
            <a:r>
              <a:rPr lang="en-US" baseline="-25000" dirty="0" smtClean="0"/>
              <a:t>2</a:t>
            </a:r>
          </a:p>
          <a:p>
            <a:r>
              <a:rPr lang="en-US" dirty="0" smtClean="0"/>
              <a:t>Since the mole fraction scale has limits of 0 to 1 – choice of X</a:t>
            </a:r>
            <a:r>
              <a:rPr lang="en-US" baseline="-25000" dirty="0" smtClean="0"/>
              <a:t>2</a:t>
            </a:r>
            <a:r>
              <a:rPr lang="en-US" dirty="0" smtClean="0"/>
              <a:t> =1 as standard state is quite natural</a:t>
            </a:r>
          </a:p>
          <a:p>
            <a:r>
              <a:rPr lang="en-US" dirty="0" smtClean="0"/>
              <a:t>Theoretically molality has no upper limit, but in practice the upper limit is the solubility of the substance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choice of standard state m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o</a:t>
            </a:r>
            <a:r>
              <a:rPr lang="en-US" dirty="0" smtClean="0"/>
              <a:t> =1 mole/kg is arbitrary</a:t>
            </a:r>
          </a:p>
          <a:p>
            <a:r>
              <a:rPr lang="en-US" dirty="0" smtClean="0"/>
              <a:t>The standard state is the hypothetical 1 </a:t>
            </a:r>
            <a:r>
              <a:rPr lang="en-US" dirty="0" err="1" smtClean="0"/>
              <a:t>molal</a:t>
            </a:r>
            <a:r>
              <a:rPr lang="en-US" dirty="0" smtClean="0"/>
              <a:t> solution obtained by extrapolating Henry’s law line to m</a:t>
            </a:r>
            <a:r>
              <a:rPr lang="en-US" baseline="-25000" dirty="0" smtClean="0"/>
              <a:t>2</a:t>
            </a:r>
            <a:r>
              <a:rPr lang="en-US" dirty="0" smtClean="0"/>
              <a:t>= 1</a:t>
            </a:r>
          </a:p>
          <a:p>
            <a:r>
              <a:rPr lang="en-US" dirty="0" smtClean="0"/>
              <a:t>If the concentration of solute is expressed in </a:t>
            </a:r>
            <a:r>
              <a:rPr lang="en-US" dirty="0" err="1" smtClean="0"/>
              <a:t>molarity</a:t>
            </a:r>
            <a:r>
              <a:rPr lang="en-US" dirty="0" smtClean="0"/>
              <a:t>(c) the standard state is chosen as the hypothetical state obtained when Henry’s law plot is extrapolated to c</a:t>
            </a:r>
            <a:r>
              <a:rPr lang="en-US" baseline="-25000" dirty="0" smtClean="0"/>
              <a:t>2</a:t>
            </a:r>
            <a:r>
              <a:rPr lang="en-US" dirty="0" smtClean="0"/>
              <a:t> = 1 mol/L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Solids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activity of pure liquid or pure solid solvent , at atmospheric pressure, is taken as unity at each temperature</a:t>
            </a:r>
          </a:p>
          <a:p>
            <a:r>
              <a:rPr lang="en-US" dirty="0" smtClean="0"/>
              <a:t>The corresponding reference state in the pure liquid or solid at 1 atm. Pressure, the activity coefficient is equal to unity.</a:t>
            </a:r>
          </a:p>
          <a:p>
            <a:r>
              <a:rPr lang="en-US" dirty="0" smtClean="0"/>
              <a:t>With increasing dilution of the solution the mole fraction of solute tends to zero and that of the solvent to unity.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the equation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 =</a:t>
            </a:r>
            <a:r>
              <a:rPr lang="en-US" dirty="0" err="1" smtClean="0"/>
              <a:t>f</a:t>
            </a:r>
            <a:r>
              <a:rPr lang="en-US" baseline="-25000" dirty="0" err="1" smtClean="0"/>
              <a:t>i</a:t>
            </a:r>
            <a:r>
              <a:rPr lang="en-US" dirty="0" smtClean="0"/>
              <a:t>/f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o</a:t>
            </a:r>
            <a:r>
              <a:rPr lang="en-US" dirty="0" smtClean="0"/>
              <a:t> , the activity of the solvent is equivalent to f</a:t>
            </a:r>
            <a:r>
              <a:rPr lang="en-US" baseline="-25000" dirty="0" smtClean="0"/>
              <a:t>1</a:t>
            </a:r>
            <a:r>
              <a:rPr lang="en-US" dirty="0" smtClean="0"/>
              <a:t>/f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o</a:t>
            </a:r>
          </a:p>
          <a:p>
            <a:r>
              <a:rPr lang="en-US" dirty="0" smtClean="0"/>
              <a:t>Therefore from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i</a:t>
            </a:r>
            <a:r>
              <a:rPr lang="en-US" dirty="0" err="1" smtClean="0"/>
              <a:t>f</a:t>
            </a:r>
            <a:r>
              <a:rPr lang="en-US" baseline="-25000" dirty="0" err="1" smtClean="0"/>
              <a:t>i</a:t>
            </a:r>
            <a:r>
              <a:rPr lang="en-US" baseline="30000" dirty="0" err="1" smtClean="0"/>
              <a:t>o</a:t>
            </a:r>
            <a:r>
              <a:rPr lang="en-US" dirty="0" smtClean="0"/>
              <a:t>,  for ideal solution the activity of the solvent should always be equal to its mole fraction at 1 </a:t>
            </a:r>
            <a:r>
              <a:rPr lang="en-US" dirty="0" err="1" smtClean="0"/>
              <a:t>atm</a:t>
            </a:r>
            <a:r>
              <a:rPr lang="en-US" dirty="0" smtClean="0"/>
              <a:t> pressure.</a:t>
            </a:r>
          </a:p>
          <a:p>
            <a:r>
              <a:rPr lang="en-US" dirty="0" smtClean="0"/>
              <a:t>For non-ideal solution- the deviation of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/N</a:t>
            </a:r>
            <a:r>
              <a:rPr lang="en-US" baseline="-25000" dirty="0" smtClean="0"/>
              <a:t>i</a:t>
            </a:r>
            <a:r>
              <a:rPr lang="en-US" dirty="0" smtClean="0"/>
              <a:t> from unity at 1 atm.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From figure</a:t>
            </a:r>
          </a:p>
          <a:p>
            <a:r>
              <a:rPr lang="en-US" dirty="0" smtClean="0"/>
              <a:t>Can be seen that standard state is a hypothetical state , at 1 </a:t>
            </a:r>
            <a:r>
              <a:rPr lang="en-US" dirty="0" err="1" smtClean="0"/>
              <a:t>atm</a:t>
            </a:r>
            <a:r>
              <a:rPr lang="en-US" dirty="0" smtClean="0"/>
              <a:t> pressure the gas behaves ideally, so that f=p and equal to unity</a:t>
            </a:r>
          </a:p>
          <a:p>
            <a:r>
              <a:rPr lang="en-US" dirty="0" smtClean="0"/>
              <a:t>Activity of an ideal gas is numerically equal to its pressure since f=p</a:t>
            </a:r>
          </a:p>
          <a:p>
            <a:r>
              <a:rPr lang="en-US" dirty="0" smtClean="0"/>
              <a:t>For gases activity thus has the same meaning of fugacity, since standard state  for both of them are same.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Pressure may be taken as a measure of the departure from ideal behaviour.</a:t>
            </a:r>
          </a:p>
          <a:p>
            <a:r>
              <a:rPr lang="en-US" dirty="0" smtClean="0"/>
              <a:t>Since activities of liquids are not greatly affected by pressure , this conclusion is generally applicable provided pressure is not too high.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j</a:t>
            </a:r>
            <a:r>
              <a:rPr lang="en-US" dirty="0" smtClean="0"/>
              <a:t>/</a:t>
            </a:r>
            <a:r>
              <a:rPr lang="en-US" dirty="0" err="1" smtClean="0"/>
              <a:t>p</a:t>
            </a:r>
            <a:r>
              <a:rPr lang="en-US" baseline="-25000" dirty="0" err="1" smtClean="0"/>
              <a:t>j</a:t>
            </a:r>
            <a:r>
              <a:rPr lang="en-US" dirty="0" smtClean="0"/>
              <a:t>,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/</a:t>
            </a:r>
            <a:r>
              <a:rPr lang="en-US" dirty="0" err="1" smtClean="0"/>
              <a:t>p</a:t>
            </a:r>
            <a:r>
              <a:rPr lang="en-US" baseline="-25000" dirty="0" err="1" smtClean="0"/>
              <a:t>j</a:t>
            </a:r>
            <a:r>
              <a:rPr lang="en-US" dirty="0" smtClean="0"/>
              <a:t> is called activity coefficient(</a:t>
            </a:r>
            <a:r>
              <a:rPr lang="el-GR" dirty="0" smtClean="0"/>
              <a:t>γ</a:t>
            </a:r>
            <a:r>
              <a:rPr lang="en-US" baseline="-25000" dirty="0" smtClean="0"/>
              <a:t>p</a:t>
            </a:r>
            <a:r>
              <a:rPr lang="en-US" dirty="0" smtClean="0"/>
              <a:t>), which is a measure of deviation of the real gas from ideal behaviour.</a:t>
            </a:r>
          </a:p>
          <a:p>
            <a:r>
              <a:rPr lang="en-US" dirty="0" smtClean="0"/>
              <a:t>Therefore </a:t>
            </a:r>
            <a:r>
              <a:rPr lang="el-GR" dirty="0" smtClean="0"/>
              <a:t>μ</a:t>
            </a:r>
            <a:r>
              <a:rPr lang="en-US" baseline="-25000" dirty="0" smtClean="0"/>
              <a:t>j</a:t>
            </a:r>
            <a:r>
              <a:rPr lang="en-US" dirty="0" smtClean="0"/>
              <a:t>  =</a:t>
            </a:r>
            <a:r>
              <a:rPr lang="el-GR" dirty="0" smtClean="0"/>
              <a:t> μ</a:t>
            </a:r>
            <a:r>
              <a:rPr lang="en-US" baseline="-25000" dirty="0" err="1" smtClean="0"/>
              <a:t>j</a:t>
            </a:r>
            <a:r>
              <a:rPr lang="en-US" baseline="30000" dirty="0" err="1" smtClean="0"/>
              <a:t>o</a:t>
            </a:r>
            <a:r>
              <a:rPr lang="en-US" dirty="0" smtClean="0"/>
              <a:t> + </a:t>
            </a:r>
            <a:r>
              <a:rPr lang="en-US" dirty="0" err="1" smtClean="0"/>
              <a:t>RTln</a:t>
            </a:r>
            <a:r>
              <a:rPr lang="el-GR" dirty="0" smtClean="0"/>
              <a:t> </a:t>
            </a:r>
            <a:r>
              <a:rPr lang="el-GR" dirty="0" smtClean="0"/>
              <a:t>γ</a:t>
            </a:r>
            <a:r>
              <a:rPr lang="en-US" baseline="-25000" dirty="0" err="1" smtClean="0"/>
              <a:t>p</a:t>
            </a:r>
            <a:r>
              <a:rPr lang="en-US" dirty="0" err="1" smtClean="0"/>
              <a:t>p</a:t>
            </a:r>
            <a:r>
              <a:rPr lang="en-US" baseline="-25000" dirty="0" err="1" smtClean="0"/>
              <a:t>j</a:t>
            </a:r>
            <a:r>
              <a:rPr lang="en-US" dirty="0" smtClean="0"/>
              <a:t>    (1)</a:t>
            </a:r>
          </a:p>
          <a:p>
            <a:r>
              <a:rPr lang="en-US" dirty="0" smtClean="0"/>
              <a:t>Instead of choosing the ideal gas at 1 </a:t>
            </a:r>
            <a:r>
              <a:rPr lang="en-US" dirty="0" err="1" smtClean="0"/>
              <a:t>atm</a:t>
            </a:r>
            <a:r>
              <a:rPr lang="en-US" dirty="0" smtClean="0"/>
              <a:t> as a standard state, unit molar concentration (c) can be chosen as the standard state</a:t>
            </a:r>
          </a:p>
          <a:p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dirty="0" smtClean="0"/>
              <a:t>Therefore </a:t>
            </a:r>
            <a:r>
              <a:rPr lang="el-GR" dirty="0" smtClean="0"/>
              <a:t>μ</a:t>
            </a:r>
            <a:r>
              <a:rPr lang="en-US" baseline="-25000" dirty="0" smtClean="0"/>
              <a:t>j</a:t>
            </a:r>
            <a:r>
              <a:rPr lang="en-US" dirty="0" smtClean="0"/>
              <a:t>  =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l-GR" dirty="0" smtClean="0"/>
              <a:t>μ</a:t>
            </a:r>
            <a:r>
              <a:rPr lang="en-US" baseline="-25000" dirty="0" err="1" smtClean="0"/>
              <a:t>j</a:t>
            </a:r>
            <a:r>
              <a:rPr lang="en-US" baseline="30000" dirty="0" err="1" smtClean="0"/>
              <a:t>o</a:t>
            </a:r>
            <a:r>
              <a:rPr lang="en-US" dirty="0" smtClean="0"/>
              <a:t> </a:t>
            </a:r>
            <a:r>
              <a:rPr lang="en-US" dirty="0" smtClean="0"/>
              <a:t>)</a:t>
            </a:r>
            <a:r>
              <a:rPr lang="en-US" baseline="-25000" dirty="0" smtClean="0"/>
              <a:t>c</a:t>
            </a:r>
            <a:r>
              <a:rPr lang="en-US" dirty="0" smtClean="0"/>
              <a:t>+ </a:t>
            </a:r>
            <a:r>
              <a:rPr lang="en-US" dirty="0" err="1" smtClean="0"/>
              <a:t>RTln</a:t>
            </a:r>
            <a:r>
              <a:rPr lang="en-US" dirty="0" smtClean="0"/>
              <a:t>(</a:t>
            </a:r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)</a:t>
            </a:r>
            <a:r>
              <a:rPr lang="en-US" baseline="-25000" dirty="0" smtClean="0"/>
              <a:t>c     (2)</a:t>
            </a:r>
          </a:p>
          <a:p>
            <a:r>
              <a:rPr lang="en-US" dirty="0" smtClean="0"/>
              <a:t>For an ideal gas a</a:t>
            </a:r>
            <a:r>
              <a:rPr lang="en-US" baseline="-25000" dirty="0" smtClean="0"/>
              <a:t>c</a:t>
            </a:r>
            <a:r>
              <a:rPr lang="en-US" dirty="0" smtClean="0"/>
              <a:t> = c </a:t>
            </a:r>
          </a:p>
          <a:p>
            <a:r>
              <a:rPr lang="en-US" dirty="0" smtClean="0"/>
              <a:t>We know that </a:t>
            </a:r>
            <a:r>
              <a:rPr lang="el-GR" dirty="0" smtClean="0"/>
              <a:t>μ</a:t>
            </a:r>
            <a:r>
              <a:rPr lang="en-US" baseline="-25000" dirty="0" smtClean="0"/>
              <a:t>j</a:t>
            </a:r>
            <a:r>
              <a:rPr lang="en-US" dirty="0" smtClean="0"/>
              <a:t>  =</a:t>
            </a:r>
            <a:r>
              <a:rPr lang="el-GR" dirty="0" smtClean="0"/>
              <a:t> μ</a:t>
            </a:r>
            <a:r>
              <a:rPr lang="en-US" baseline="-25000" dirty="0" err="1" smtClean="0"/>
              <a:t>j</a:t>
            </a:r>
            <a:r>
              <a:rPr lang="en-US" baseline="30000" dirty="0" err="1" smtClean="0"/>
              <a:t>o</a:t>
            </a:r>
            <a:r>
              <a:rPr lang="en-US" dirty="0" smtClean="0"/>
              <a:t> + </a:t>
            </a:r>
            <a:r>
              <a:rPr lang="en-US" dirty="0" err="1" smtClean="0"/>
              <a:t>RTln</a:t>
            </a:r>
            <a:r>
              <a:rPr lang="el-GR" dirty="0" smtClean="0"/>
              <a:t>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j</a:t>
            </a:r>
            <a:r>
              <a:rPr lang="en-US" dirty="0" smtClean="0"/>
              <a:t>   (3)</a:t>
            </a:r>
          </a:p>
          <a:p>
            <a:r>
              <a:rPr lang="en-US" dirty="0" smtClean="0"/>
              <a:t>Since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j</a:t>
            </a:r>
            <a:r>
              <a:rPr lang="en-US" dirty="0" smtClean="0"/>
              <a:t> =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j</a:t>
            </a:r>
            <a:r>
              <a:rPr lang="en-US" dirty="0" err="1" smtClean="0"/>
              <a:t>RT</a:t>
            </a:r>
            <a:endParaRPr lang="en-US" dirty="0" smtClean="0"/>
          </a:p>
          <a:p>
            <a:r>
              <a:rPr lang="el-GR" dirty="0" smtClean="0"/>
              <a:t>μ</a:t>
            </a:r>
            <a:r>
              <a:rPr lang="en-US" baseline="-25000" dirty="0" smtClean="0"/>
              <a:t>j</a:t>
            </a:r>
            <a:r>
              <a:rPr lang="en-US" dirty="0" smtClean="0"/>
              <a:t>  =</a:t>
            </a:r>
            <a:r>
              <a:rPr lang="el-GR" dirty="0" smtClean="0"/>
              <a:t> μ</a:t>
            </a:r>
            <a:r>
              <a:rPr lang="en-US" baseline="-25000" dirty="0" err="1" smtClean="0"/>
              <a:t>j</a:t>
            </a:r>
            <a:r>
              <a:rPr lang="en-US" baseline="30000" dirty="0" err="1" smtClean="0"/>
              <a:t>o</a:t>
            </a:r>
            <a:r>
              <a:rPr lang="en-US" dirty="0" smtClean="0"/>
              <a:t> + </a:t>
            </a:r>
            <a:r>
              <a:rPr lang="en-US" dirty="0" err="1" smtClean="0"/>
              <a:t>RTln</a:t>
            </a:r>
            <a:r>
              <a:rPr lang="el-GR" dirty="0" smtClean="0"/>
              <a:t> </a:t>
            </a:r>
            <a:r>
              <a:rPr lang="en-US" dirty="0" smtClean="0"/>
              <a:t>RT + RT </a:t>
            </a:r>
            <a:r>
              <a:rPr lang="en-US" dirty="0" err="1" smtClean="0"/>
              <a:t>lnc</a:t>
            </a:r>
            <a:r>
              <a:rPr lang="en-US" baseline="-25000" dirty="0" err="1" smtClean="0"/>
              <a:t>j</a:t>
            </a:r>
            <a:r>
              <a:rPr lang="en-US" dirty="0" smtClean="0"/>
              <a:t>   (4)</a:t>
            </a:r>
          </a:p>
          <a:p>
            <a:r>
              <a:rPr lang="en-US" dirty="0" smtClean="0"/>
              <a:t>For component ‘j’ which behaves ideally ,its molar concentration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j</a:t>
            </a:r>
            <a:r>
              <a:rPr lang="en-US" dirty="0" smtClean="0"/>
              <a:t> is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j</a:t>
            </a:r>
            <a:r>
              <a:rPr lang="en-US" dirty="0" smtClean="0"/>
              <a:t> = (</a:t>
            </a:r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)c</a:t>
            </a:r>
          </a:p>
          <a:p>
            <a:r>
              <a:rPr lang="en-US" dirty="0" smtClean="0"/>
              <a:t>therefore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</a:t>
            </a:r>
            <a:r>
              <a:rPr lang="en-US" baseline="-25000" dirty="0" smtClean="0"/>
              <a:t>j</a:t>
            </a:r>
            <a:r>
              <a:rPr lang="en-US" dirty="0" smtClean="0"/>
              <a:t>  =</a:t>
            </a:r>
            <a:r>
              <a:rPr lang="el-GR" dirty="0" smtClean="0"/>
              <a:t> μ</a:t>
            </a:r>
            <a:r>
              <a:rPr lang="en-US" baseline="-25000" dirty="0" err="1" smtClean="0"/>
              <a:t>j</a:t>
            </a:r>
            <a:r>
              <a:rPr lang="en-US" baseline="30000" dirty="0" err="1" smtClean="0"/>
              <a:t>o</a:t>
            </a:r>
            <a:r>
              <a:rPr lang="en-US" dirty="0" smtClean="0"/>
              <a:t> + </a:t>
            </a:r>
            <a:r>
              <a:rPr lang="en-US" dirty="0" err="1" smtClean="0"/>
              <a:t>RTln</a:t>
            </a:r>
            <a:r>
              <a:rPr lang="el-GR" dirty="0" smtClean="0"/>
              <a:t> </a:t>
            </a:r>
            <a:r>
              <a:rPr lang="en-US" dirty="0" smtClean="0"/>
              <a:t>RT + RT </a:t>
            </a:r>
            <a:r>
              <a:rPr lang="en-US" dirty="0" err="1" smtClean="0"/>
              <a:t>ln</a:t>
            </a:r>
            <a:r>
              <a:rPr lang="en-US" dirty="0" smtClean="0"/>
              <a:t>(</a:t>
            </a:r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)</a:t>
            </a:r>
            <a:r>
              <a:rPr lang="en-US" baseline="-25000" dirty="0" smtClean="0"/>
              <a:t>c</a:t>
            </a:r>
            <a:r>
              <a:rPr lang="en-US" dirty="0" smtClean="0"/>
              <a:t>   (5)</a:t>
            </a:r>
          </a:p>
          <a:p>
            <a:r>
              <a:rPr lang="el-GR" dirty="0" smtClean="0"/>
              <a:t>μ</a:t>
            </a:r>
            <a:r>
              <a:rPr lang="en-US" baseline="-25000" dirty="0" smtClean="0"/>
              <a:t>j</a:t>
            </a:r>
            <a:r>
              <a:rPr lang="en-US" dirty="0" smtClean="0"/>
              <a:t>  </a:t>
            </a:r>
            <a:r>
              <a:rPr lang="en-US" dirty="0" smtClean="0"/>
              <a:t>-</a:t>
            </a:r>
            <a:r>
              <a:rPr lang="el-GR" dirty="0" smtClean="0"/>
              <a:t> </a:t>
            </a:r>
            <a:r>
              <a:rPr lang="el-GR" dirty="0" smtClean="0"/>
              <a:t>μ</a:t>
            </a:r>
            <a:r>
              <a:rPr lang="en-US" baseline="-25000" dirty="0" err="1" smtClean="0"/>
              <a:t>j</a:t>
            </a:r>
            <a:r>
              <a:rPr lang="en-US" baseline="30000" dirty="0" err="1" smtClean="0"/>
              <a:t>o</a:t>
            </a:r>
            <a:r>
              <a:rPr lang="en-US" dirty="0" smtClean="0"/>
              <a:t> </a:t>
            </a:r>
            <a:r>
              <a:rPr lang="en-US" dirty="0" smtClean="0"/>
              <a:t> = </a:t>
            </a:r>
            <a:r>
              <a:rPr lang="en-US" dirty="0" err="1" smtClean="0"/>
              <a:t>RTln</a:t>
            </a:r>
            <a:r>
              <a:rPr lang="el-GR" dirty="0" smtClean="0"/>
              <a:t>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j</a:t>
            </a:r>
            <a:r>
              <a:rPr lang="en-US" dirty="0" smtClean="0"/>
              <a:t>          (6)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= </a:t>
            </a:r>
            <a:r>
              <a:rPr lang="en-US" dirty="0" err="1" smtClean="0"/>
              <a:t>RTln</a:t>
            </a:r>
            <a:r>
              <a:rPr lang="en-US" dirty="0" smtClean="0"/>
              <a:t>(</a:t>
            </a:r>
            <a:r>
              <a:rPr lang="en-US" dirty="0" err="1" smtClean="0"/>
              <a:t>aj</a:t>
            </a:r>
            <a:r>
              <a:rPr lang="en-US" dirty="0" smtClean="0"/>
              <a:t>)p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= </a:t>
            </a:r>
            <a:r>
              <a:rPr lang="en-US" dirty="0" err="1" smtClean="0"/>
              <a:t>RTlnRT</a:t>
            </a:r>
            <a:r>
              <a:rPr lang="en-US" dirty="0" smtClean="0"/>
              <a:t> +  </a:t>
            </a:r>
            <a:r>
              <a:rPr lang="en-US" dirty="0" err="1" smtClean="0"/>
              <a:t>RTln</a:t>
            </a:r>
            <a:r>
              <a:rPr lang="en-US" dirty="0" smtClean="0"/>
              <a:t> (</a:t>
            </a:r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)</a:t>
            </a:r>
            <a:r>
              <a:rPr lang="en-US" baseline="-25000" dirty="0" smtClean="0"/>
              <a:t>c</a:t>
            </a:r>
            <a:r>
              <a:rPr lang="en-US" dirty="0" smtClean="0"/>
              <a:t>     (7)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= </a:t>
            </a:r>
            <a:r>
              <a:rPr lang="en-US" dirty="0" err="1" smtClean="0"/>
              <a:t>RTln</a:t>
            </a:r>
            <a:r>
              <a:rPr lang="en-US" dirty="0" smtClean="0"/>
              <a:t> (</a:t>
            </a:r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)</a:t>
            </a:r>
            <a:r>
              <a:rPr lang="en-US" baseline="-25000" dirty="0" smtClean="0"/>
              <a:t>c</a:t>
            </a:r>
            <a:r>
              <a:rPr lang="en-US" dirty="0" smtClean="0"/>
              <a:t> </a:t>
            </a:r>
            <a:r>
              <a:rPr lang="en-US" dirty="0" smtClean="0"/>
              <a:t>RT</a:t>
            </a:r>
          </a:p>
          <a:p>
            <a:pPr>
              <a:buNone/>
            </a:pPr>
            <a:r>
              <a:rPr lang="en-US" dirty="0" smtClean="0"/>
              <a:t>From  (7) &amp; (6)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)</a:t>
            </a:r>
            <a:r>
              <a:rPr lang="en-US" baseline="-25000" dirty="0" smtClean="0"/>
              <a:t>c</a:t>
            </a:r>
            <a:r>
              <a:rPr lang="en-US" dirty="0" smtClean="0"/>
              <a:t> = (</a:t>
            </a:r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)</a:t>
            </a:r>
            <a:r>
              <a:rPr lang="en-US" baseline="-25000" dirty="0" smtClean="0"/>
              <a:t>p</a:t>
            </a:r>
            <a:r>
              <a:rPr lang="en-US" dirty="0" smtClean="0"/>
              <a:t>/RT =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i</a:t>
            </a:r>
            <a:r>
              <a:rPr lang="en-US" dirty="0" smtClean="0"/>
              <a:t>/RT      (8)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equation gives the relation between fugacity and activity</a:t>
            </a:r>
          </a:p>
          <a:p>
            <a:r>
              <a:rPr lang="en-US" dirty="0" smtClean="0"/>
              <a:t>The activity coefficient in terms of concentration (</a:t>
            </a:r>
            <a:r>
              <a:rPr lang="el-GR" dirty="0" smtClean="0"/>
              <a:t>γ</a:t>
            </a:r>
            <a:r>
              <a:rPr lang="en-US" baseline="-25000" dirty="0" smtClean="0"/>
              <a:t>c</a:t>
            </a:r>
            <a:r>
              <a:rPr lang="en-US" dirty="0" smtClean="0"/>
              <a:t>) is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l-GR" dirty="0" smtClean="0"/>
              <a:t>γ</a:t>
            </a:r>
            <a:r>
              <a:rPr lang="en-US" baseline="-25000" dirty="0" smtClean="0"/>
              <a:t>c</a:t>
            </a:r>
            <a:r>
              <a:rPr lang="en-US" dirty="0" smtClean="0"/>
              <a:t> = a</a:t>
            </a:r>
            <a:r>
              <a:rPr lang="en-US" baseline="-25000" dirty="0" smtClean="0"/>
              <a:t>c</a:t>
            </a:r>
            <a:r>
              <a:rPr lang="en-US" dirty="0" smtClean="0"/>
              <a:t>/c  = f/</a:t>
            </a:r>
            <a:r>
              <a:rPr lang="en-US" dirty="0" err="1" smtClean="0"/>
              <a:t>RTc</a:t>
            </a:r>
            <a:r>
              <a:rPr lang="en-US" dirty="0" smtClean="0"/>
              <a:t>      (9)</a:t>
            </a:r>
          </a:p>
          <a:p>
            <a:pPr>
              <a:buNone/>
            </a:pPr>
            <a:r>
              <a:rPr lang="en-US" dirty="0" smtClean="0"/>
              <a:t>Here </a:t>
            </a:r>
            <a:r>
              <a:rPr lang="el-GR" dirty="0" smtClean="0"/>
              <a:t>γ</a:t>
            </a:r>
            <a:r>
              <a:rPr lang="en-US" baseline="-25000" dirty="0" smtClean="0"/>
              <a:t>p </a:t>
            </a:r>
            <a:r>
              <a:rPr lang="en-US" dirty="0" smtClean="0"/>
              <a:t>=  f/p</a:t>
            </a:r>
          </a:p>
          <a:p>
            <a:pPr>
              <a:buNone/>
            </a:pPr>
            <a:r>
              <a:rPr lang="en-US" dirty="0" smtClean="0"/>
              <a:t>Since p ‡ </a:t>
            </a:r>
            <a:r>
              <a:rPr lang="en-US" dirty="0" err="1" smtClean="0"/>
              <a:t>cRT</a:t>
            </a:r>
            <a:r>
              <a:rPr lang="en-US" dirty="0" smtClean="0"/>
              <a:t> for non ideal gases  </a:t>
            </a:r>
            <a:r>
              <a:rPr lang="el-GR" dirty="0" smtClean="0"/>
              <a:t>γ</a:t>
            </a:r>
            <a:r>
              <a:rPr lang="en-US" baseline="-25000" dirty="0" smtClean="0"/>
              <a:t>c </a:t>
            </a:r>
            <a:r>
              <a:rPr lang="en-US" dirty="0" smtClean="0"/>
              <a:t>‡ </a:t>
            </a:r>
            <a:r>
              <a:rPr lang="el-GR" dirty="0" smtClean="0"/>
              <a:t>γ</a:t>
            </a:r>
            <a:r>
              <a:rPr lang="en-US" baseline="-25000" dirty="0" smtClean="0"/>
              <a:t>p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But as pressure is lowered ,gases behave ideally , so </a:t>
            </a:r>
            <a:r>
              <a:rPr lang="el-GR" dirty="0" smtClean="0"/>
              <a:t>γ</a:t>
            </a:r>
            <a:r>
              <a:rPr lang="en-US" baseline="-25000" dirty="0" smtClean="0"/>
              <a:t>c </a:t>
            </a:r>
            <a:r>
              <a:rPr lang="en-US" dirty="0" smtClean="0"/>
              <a:t>‡ </a:t>
            </a:r>
            <a:r>
              <a:rPr lang="el-GR" dirty="0" smtClean="0"/>
              <a:t>γ</a:t>
            </a:r>
            <a:r>
              <a:rPr lang="en-US" baseline="-25000" dirty="0" smtClean="0"/>
              <a:t>p</a:t>
            </a:r>
            <a:endParaRPr lang="en-US" dirty="0" smtClean="0"/>
          </a:p>
          <a:p>
            <a:r>
              <a:rPr lang="en-US" dirty="0" smtClean="0"/>
              <a:t>For an ideal gas </a:t>
            </a:r>
            <a:r>
              <a:rPr lang="el-GR" dirty="0" smtClean="0"/>
              <a:t>γ</a:t>
            </a:r>
            <a:r>
              <a:rPr lang="en-US" baseline="-25000" dirty="0" smtClean="0"/>
              <a:t>c </a:t>
            </a:r>
            <a:r>
              <a:rPr lang="en-US" baseline="-25000" dirty="0" smtClean="0"/>
              <a:t>=</a:t>
            </a:r>
            <a:r>
              <a:rPr lang="en-US" dirty="0" smtClean="0"/>
              <a:t> </a:t>
            </a:r>
            <a:r>
              <a:rPr lang="el-GR" dirty="0" smtClean="0"/>
              <a:t>γ</a:t>
            </a:r>
            <a:r>
              <a:rPr lang="en-US" baseline="-25000" dirty="0" smtClean="0"/>
              <a:t>p</a:t>
            </a:r>
            <a:r>
              <a:rPr lang="en-US" dirty="0" smtClean="0"/>
              <a:t>   even though a</a:t>
            </a:r>
            <a:r>
              <a:rPr lang="en-US" baseline="-25000" dirty="0" smtClean="0"/>
              <a:t>c </a:t>
            </a:r>
            <a:r>
              <a:rPr lang="en-US" dirty="0" smtClean="0"/>
              <a:t>‡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p</a:t>
            </a:r>
            <a:r>
              <a:rPr lang="en-US" dirty="0" smtClean="0"/>
              <a:t> </a:t>
            </a:r>
          </a:p>
          <a:p>
            <a:r>
              <a:rPr lang="en-US" dirty="0" smtClean="0"/>
              <a:t>Difference in a</a:t>
            </a:r>
            <a:r>
              <a:rPr lang="en-US" baseline="-25000" dirty="0" smtClean="0"/>
              <a:t>c</a:t>
            </a:r>
            <a:r>
              <a:rPr lang="en-US" dirty="0" smtClean="0"/>
              <a:t> and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p</a:t>
            </a:r>
            <a:r>
              <a:rPr lang="en-US" dirty="0" smtClean="0"/>
              <a:t> arises  from the difference in the choice of standard sate.</a:t>
            </a:r>
          </a:p>
          <a:p>
            <a:r>
              <a:rPr lang="en-US" dirty="0" smtClean="0"/>
              <a:t>Not usual to activity in terms of concentration for gases since activity in terms of pressure is same as fugacity</a:t>
            </a:r>
          </a:p>
          <a:p>
            <a:r>
              <a:rPr lang="en-US" dirty="0" smtClean="0"/>
              <a:t>Fugacity is used only for gases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For pure liquids and solids, standard states are taken to be the pure condensed phase at a total pressure of 1 </a:t>
            </a:r>
            <a:r>
              <a:rPr lang="en-US" dirty="0" err="1" smtClean="0"/>
              <a:t>atm</a:t>
            </a:r>
            <a:endParaRPr lang="en-US" dirty="0" smtClean="0"/>
          </a:p>
          <a:p>
            <a:r>
              <a:rPr lang="en-US" dirty="0" smtClean="0"/>
              <a:t>Thus activity at 1 </a:t>
            </a:r>
            <a:r>
              <a:rPr lang="en-US" dirty="0" err="1" smtClean="0"/>
              <a:t>atm</a:t>
            </a:r>
            <a:r>
              <a:rPr lang="en-US" dirty="0" smtClean="0"/>
              <a:t> is taken as one</a:t>
            </a:r>
          </a:p>
          <a:p>
            <a:r>
              <a:rPr lang="en-US" dirty="0" smtClean="0"/>
              <a:t>But cannot be true for solutions containing liquid or solid</a:t>
            </a:r>
          </a:p>
          <a:p>
            <a:r>
              <a:rPr lang="en-US" dirty="0" smtClean="0"/>
              <a:t>Activities of solute and solvents has to be considered separately.</a:t>
            </a:r>
          </a:p>
          <a:p>
            <a:r>
              <a:rPr lang="en-US" dirty="0" smtClean="0"/>
              <a:t>on increasing the dilution , a solvent in solution approaches ideal behaviour given by </a:t>
            </a:r>
            <a:r>
              <a:rPr lang="en-US" dirty="0" err="1" smtClean="0"/>
              <a:t>Raoult’s</a:t>
            </a:r>
            <a:r>
              <a:rPr lang="en-US" dirty="0" smtClean="0"/>
              <a:t> law</a:t>
            </a:r>
          </a:p>
          <a:p>
            <a:r>
              <a:rPr lang="en-US" dirty="0" smtClean="0"/>
              <a:t>Solute approaches ideal behaviour specified by Henry’s law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1664</Words>
  <Application>Microsoft Office PowerPoint</Application>
  <PresentationFormat>On-screen Show (4:3)</PresentationFormat>
  <Paragraphs>145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Activity</vt:lpstr>
      <vt:lpstr>Gases </vt:lpstr>
      <vt:lpstr>Slide 3</vt:lpstr>
      <vt:lpstr>Slide 4</vt:lpstr>
      <vt:lpstr>Slide 5</vt:lpstr>
      <vt:lpstr>Slide 6</vt:lpstr>
      <vt:lpstr>Slide 7</vt:lpstr>
      <vt:lpstr>Slide 8</vt:lpstr>
      <vt:lpstr>In solution</vt:lpstr>
      <vt:lpstr>Solvent </vt:lpstr>
      <vt:lpstr>Slide 11</vt:lpstr>
      <vt:lpstr>Slide 12</vt:lpstr>
      <vt:lpstr>Slide 13</vt:lpstr>
      <vt:lpstr>Solutes </vt:lpstr>
      <vt:lpstr>Slide 15</vt:lpstr>
      <vt:lpstr>Rational system </vt:lpstr>
      <vt:lpstr>Slide 17</vt:lpstr>
      <vt:lpstr>Slide 18</vt:lpstr>
      <vt:lpstr>Slide 19</vt:lpstr>
      <vt:lpstr>Slide 20</vt:lpstr>
      <vt:lpstr>Slide 21</vt:lpstr>
      <vt:lpstr>Slide 22</vt:lpstr>
      <vt:lpstr>Practical system </vt:lpstr>
      <vt:lpstr>Slide 24</vt:lpstr>
      <vt:lpstr>Slide 25</vt:lpstr>
      <vt:lpstr>Slide 26</vt:lpstr>
      <vt:lpstr>Slide 27</vt:lpstr>
      <vt:lpstr>Solids </vt:lpstr>
      <vt:lpstr>Slide 29</vt:lpstr>
      <vt:lpstr>Slide 30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</dc:title>
  <dc:creator>admin</dc:creator>
  <cp:lastModifiedBy>admin</cp:lastModifiedBy>
  <cp:revision>97</cp:revision>
  <dcterms:created xsi:type="dcterms:W3CDTF">2006-08-16T00:00:00Z</dcterms:created>
  <dcterms:modified xsi:type="dcterms:W3CDTF">2014-02-09T16:02:51Z</dcterms:modified>
</cp:coreProperties>
</file>